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4" r:id="rId2"/>
    <p:sldId id="256" r:id="rId3"/>
    <p:sldId id="257" r:id="rId4"/>
    <p:sldId id="258" r:id="rId5"/>
    <p:sldId id="262" r:id="rId6"/>
    <p:sldId id="263" r:id="rId7"/>
    <p:sldId id="268" r:id="rId8"/>
    <p:sldId id="266" r:id="rId9"/>
    <p:sldId id="265" r:id="rId10"/>
    <p:sldId id="269" r:id="rId11"/>
    <p:sldId id="267" r:id="rId12"/>
    <p:sldId id="271" r:id="rId13"/>
    <p:sldId id="260" r:id="rId14"/>
    <p:sldId id="270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0"/>
    <p:restoredTop sz="94716"/>
  </p:normalViewPr>
  <p:slideViewPr>
    <p:cSldViewPr snapToGrid="0">
      <p:cViewPr varScale="1">
        <p:scale>
          <a:sx n="150" d="100"/>
          <a:sy n="150" d="100"/>
        </p:scale>
        <p:origin x="2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1E205-DBF3-2947-83CE-C19AECEDA66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949E6-4466-6F47-9C58-40B0B535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6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949E6-4466-6F47-9C58-40B0B535EB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52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42226-47AF-5E93-4D20-BF4392720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104505-8450-FB1D-8FD7-ADEF13F7F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C15DE-78D1-04D3-F963-8944A718D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7752E-A943-6EBF-F491-85803B24E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2B10A-41A4-DB2D-8910-1591BF13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4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7B007-5DDF-73A2-DA05-631730C5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A6B1B-2110-269F-D77E-EA7AD4F51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BDB98-FF5B-B303-7853-F0C1BC293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42E9-7227-002B-C5F6-41D76DA6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41A27-81D6-DDA1-88BA-12DDC412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87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7F061B-E7B6-7693-9DC8-E05BA0545D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BE3C51-0E1C-9A9D-D62B-DC751EDD6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30609-39F2-8EF6-0AA6-0DAB24A7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A4B33-4BC1-BA41-448A-120A8389A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C57F0-A5DB-26D9-5760-F9E96505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76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FF7B-4A67-C8F7-9893-93CD021D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BA6A-9663-14FE-1CE0-03213C6C6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D2C5F-EEB3-1D07-3DFB-DB4A9D59B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664BF-305D-AA25-B41E-8F067651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5E94E-FB1C-305D-0B94-51A66F3DF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74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DDF76-05CC-CA6C-8CD5-AF312939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3D636-EEA9-FBD3-C910-49C836DD1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A1305-EBA4-BC0C-C962-F17BF0BFE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49217-261F-C70D-519F-F56DBDD15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C4A06-0DB8-8B7D-310B-F101BAE6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31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399F-FE88-2E35-D1B9-A9F2C0AEB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5E1CC-E29E-D924-9585-4A367CB1D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B7876-18EB-8096-447F-A41F1530A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DA7D0-167D-330E-F519-3953FDDA2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E3CBC-9E1B-1DE2-449A-B3F7D661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07014-062F-F827-53F4-E23437D8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18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55A5-7627-50E4-26A0-FE3FA226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03088-5A22-3E26-DA1D-4ADEFE4A2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3B124D-DDA6-8FA4-9C48-9CFFBAE10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D862A3-82A8-BEDD-39B7-A4D5327E4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B27D97-3513-E492-ABA5-3DA8D5308C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03E3A7-B431-BFB4-ABB1-19DFF315B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12DEAB-70BF-B6D2-37B7-9808F10D2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E0A7C4-CF08-02FE-0DEB-E4934655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3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4FBFF-56BD-EBB2-883F-EB7CF5C5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D4C659-7F05-5CD3-3415-FB0CF38F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A3371-EC5C-FACD-78A7-7208BAE37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0D9C16-8E2E-2B94-15F7-F3F59E95C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0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37FB3B-E0EB-B894-8612-37EA9A5E6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E6F4DC-88C7-CEE6-1196-CBD0283C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2EBCA-40D3-8B7E-6B7F-823FF6DD6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21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738D-6A5D-8378-BF91-158D59D76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0BF21-2567-F02B-8E2F-C0FE42E50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9A0BA-D681-DDBA-74DF-3D719EEBD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3203C-64F6-CE5E-1266-567DBDEE3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CD19B-FA46-C9A5-9141-5AFEA9012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08B9B-370D-16C2-A60F-40F4E74B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67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F7432-45CE-025A-C60C-4AA0B3F2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C7191F-D94B-B01F-58FA-6F7DB20410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9FC04-68FF-7827-3E6F-CAE17DADC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F25D5-879F-3F9E-B1B1-4B30335E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AC8454-4B6F-60DB-3E33-487E856C9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25015-9D65-5FD0-D4A5-08A725B2C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3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accent6">
              <a:lumMod val="60000"/>
              <a:lumOff val="40000"/>
            </a:schemeClr>
          </a:fgClr>
          <a:bgClr>
            <a:schemeClr val="accent4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058F21-9712-FF4E-8BBC-D59241ABE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1B461-02B0-19B9-6D04-2AF60DBCB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EBA12-6179-6CDA-0E02-21B89CE63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6844D-7543-DA44-8312-3D359F121C9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FE9D4-0E31-4642-D3D2-81EACE7E6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169A8-529E-DEB4-3803-23C2E2C5A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7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15E114F6-EDB6-6E22-8390-E9F7DC6B1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204" y="1110517"/>
            <a:ext cx="8125591" cy="4636965"/>
          </a:xfrm>
        </p:spPr>
      </p:pic>
    </p:spTree>
    <p:extLst>
      <p:ext uri="{BB962C8B-B14F-4D97-AF65-F5344CB8AC3E}">
        <p14:creationId xmlns:p14="http://schemas.microsoft.com/office/powerpoint/2010/main" val="358338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neural network&#10;&#10;Description automatically generated">
            <a:extLst>
              <a:ext uri="{FF2B5EF4-FFF2-40B4-BE49-F238E27FC236}">
                <a16:creationId xmlns:a16="http://schemas.microsoft.com/office/drawing/2014/main" id="{DDDF73B0-E8C5-801E-E539-46A967133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070780"/>
            <a:ext cx="10905066" cy="471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33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1C9BD-9A69-03CE-309A-EC908B31C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231" y="374650"/>
            <a:ext cx="6584242" cy="1325563"/>
          </a:xfrm>
        </p:spPr>
        <p:txBody>
          <a:bodyPr>
            <a:noAutofit/>
          </a:bodyPr>
          <a:lstStyle/>
          <a:p>
            <a:r>
              <a:rPr lang="en-IN" sz="1200" b="0" i="0" dirty="0" err="1">
                <a:effectLst/>
                <a:latin typeface="Garamond" panose="02020404030301010803" pitchFamily="18" charset="0"/>
              </a:rPr>
              <a:t>learning_rate</a:t>
            </a:r>
            <a:r>
              <a:rPr lang="en-IN" sz="1200" b="0" i="0" dirty="0">
                <a:effectLst/>
                <a:latin typeface="Garamond" panose="02020404030301010803" pitchFamily="18" charset="0"/>
              </a:rPr>
              <a:t> = 0.00001 </a:t>
            </a:r>
            <a:br>
              <a:rPr lang="en-IN" sz="1200" b="0" i="0" dirty="0">
                <a:effectLst/>
                <a:latin typeface="Garamond" panose="02020404030301010803" pitchFamily="18" charset="0"/>
              </a:rPr>
            </a:br>
            <a:r>
              <a:rPr lang="en-IN" sz="1200" b="0" i="0" dirty="0" err="1">
                <a:effectLst/>
                <a:latin typeface="Garamond" panose="02020404030301010803" pitchFamily="18" charset="0"/>
              </a:rPr>
              <a:t>model.compile</a:t>
            </a:r>
            <a:r>
              <a:rPr lang="en-IN" sz="1200" b="0" i="0" dirty="0">
                <a:effectLst/>
                <a:latin typeface="Garamond" panose="02020404030301010803" pitchFamily="18" charset="0"/>
              </a:rPr>
              <a:t>(optimizer=‘</a:t>
            </a:r>
            <a:r>
              <a:rPr lang="en-IN" sz="1200" b="0" i="0" dirty="0" err="1">
                <a:effectLst/>
                <a:latin typeface="Garamond" panose="02020404030301010803" pitchFamily="18" charset="0"/>
              </a:rPr>
              <a:t>adam</a:t>
            </a:r>
            <a:r>
              <a:rPr lang="en-IN" sz="1200" b="0" i="0" dirty="0">
                <a:effectLst/>
                <a:latin typeface="Garamond" panose="02020404030301010803" pitchFamily="18" charset="0"/>
              </a:rPr>
              <a:t>’, loss='</a:t>
            </a:r>
            <a:r>
              <a:rPr lang="en-IN" sz="1200" b="0" i="0" dirty="0" err="1">
                <a:effectLst/>
                <a:latin typeface="Garamond" panose="02020404030301010803" pitchFamily="18" charset="0"/>
              </a:rPr>
              <a:t>mean_squared_error</a:t>
            </a:r>
            <a:r>
              <a:rPr lang="en-IN" sz="1200" b="0" i="0" dirty="0">
                <a:effectLst/>
                <a:latin typeface="Garamond" panose="02020404030301010803" pitchFamily="18" charset="0"/>
              </a:rPr>
              <a:t>’) </a:t>
            </a:r>
            <a:br>
              <a:rPr lang="en-IN" sz="1200" b="0" i="0" dirty="0">
                <a:effectLst/>
                <a:latin typeface="Garamond" panose="02020404030301010803" pitchFamily="18" charset="0"/>
              </a:rPr>
            </a:br>
            <a:r>
              <a:rPr lang="en-IN" sz="1200" b="0" i="0" dirty="0" err="1">
                <a:effectLst/>
                <a:latin typeface="Garamond" panose="02020404030301010803" pitchFamily="18" charset="0"/>
              </a:rPr>
              <a:t>batch_size</a:t>
            </a:r>
            <a:r>
              <a:rPr lang="en-IN" sz="1200" b="0" i="0" dirty="0">
                <a:effectLst/>
                <a:latin typeface="Garamond" panose="02020404030301010803" pitchFamily="18" charset="0"/>
              </a:rPr>
              <a:t> = 2 </a:t>
            </a:r>
            <a:br>
              <a:rPr lang="en-IN" sz="1200" b="0" i="0" dirty="0">
                <a:effectLst/>
                <a:latin typeface="Garamond" panose="02020404030301010803" pitchFamily="18" charset="0"/>
              </a:rPr>
            </a:br>
            <a:r>
              <a:rPr lang="en-IN" sz="1200" b="0" i="0" dirty="0">
                <a:effectLst/>
                <a:latin typeface="Garamond" panose="02020404030301010803" pitchFamily="18" charset="0"/>
              </a:rPr>
              <a:t>epochs = 800 </a:t>
            </a:r>
            <a:br>
              <a:rPr lang="en-IN" sz="1200" b="0" i="0" dirty="0">
                <a:effectLst/>
                <a:latin typeface="Garamond" panose="02020404030301010803" pitchFamily="18" charset="0"/>
              </a:rPr>
            </a:br>
            <a:r>
              <a:rPr lang="en-IN" sz="1200" b="0" i="0" dirty="0" err="1">
                <a:effectLst/>
                <a:latin typeface="Garamond" panose="02020404030301010803" pitchFamily="18" charset="0"/>
              </a:rPr>
              <a:t>early_stopping</a:t>
            </a:r>
            <a:r>
              <a:rPr lang="en-IN" sz="1200" b="0" i="0" dirty="0">
                <a:effectLst/>
                <a:latin typeface="Garamond" panose="02020404030301010803" pitchFamily="18" charset="0"/>
              </a:rPr>
              <a:t> = </a:t>
            </a:r>
            <a:r>
              <a:rPr lang="en-IN" sz="1200" b="0" i="0" dirty="0" err="1">
                <a:effectLst/>
                <a:latin typeface="Garamond" panose="02020404030301010803" pitchFamily="18" charset="0"/>
              </a:rPr>
              <a:t>EarlyStopping</a:t>
            </a:r>
            <a:r>
              <a:rPr lang="en-IN" sz="1200" b="0" i="0" dirty="0">
                <a:effectLst/>
                <a:latin typeface="Garamond" panose="02020404030301010803" pitchFamily="18" charset="0"/>
              </a:rPr>
              <a:t>(monitor='</a:t>
            </a:r>
            <a:r>
              <a:rPr lang="en-IN" sz="1200" b="0" i="0" dirty="0" err="1">
                <a:effectLst/>
                <a:latin typeface="Garamond" panose="02020404030301010803" pitchFamily="18" charset="0"/>
              </a:rPr>
              <a:t>val_loss</a:t>
            </a:r>
            <a:r>
              <a:rPr lang="en-IN" sz="1200" b="0" i="0" dirty="0">
                <a:effectLst/>
                <a:latin typeface="Garamond" panose="02020404030301010803" pitchFamily="18" charset="0"/>
              </a:rPr>
              <a:t>', patience=100, verbose=1, </a:t>
            </a:r>
            <a:r>
              <a:rPr lang="en-IN" sz="1200" b="0" i="0" dirty="0" err="1">
                <a:effectLst/>
                <a:latin typeface="Garamond" panose="02020404030301010803" pitchFamily="18" charset="0"/>
              </a:rPr>
              <a:t>restore_best_weights</a:t>
            </a:r>
            <a:r>
              <a:rPr lang="en-IN" sz="1200" b="0" i="0" dirty="0">
                <a:effectLst/>
                <a:latin typeface="Garamond" panose="02020404030301010803" pitchFamily="18" charset="0"/>
              </a:rPr>
              <a:t>=True) </a:t>
            </a:r>
            <a:br>
              <a:rPr lang="en-IN" sz="1200" b="0" i="0" dirty="0">
                <a:effectLst/>
                <a:latin typeface="Garamond" panose="02020404030301010803" pitchFamily="18" charset="0"/>
              </a:rPr>
            </a:br>
            <a:br>
              <a:rPr lang="en-IN" sz="1200" b="0" i="0" dirty="0">
                <a:effectLst/>
                <a:latin typeface="Garamond" panose="02020404030301010803" pitchFamily="18" charset="0"/>
              </a:rPr>
            </a:br>
            <a:r>
              <a:rPr lang="en-IN" sz="1200" b="0" i="0" dirty="0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~</a:t>
            </a:r>
            <a:r>
              <a:rPr lang="en-IN" sz="1200" b="1" i="0" dirty="0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no learning rate scheduler</a:t>
            </a:r>
            <a:endParaRPr lang="en-US" sz="12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0245EB-EDB5-168D-7210-3B408D2FB4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73" y="365125"/>
            <a:ext cx="4755296" cy="236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13413B-1BFD-B5B0-D54D-B327D63D1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19" y="3429000"/>
            <a:ext cx="4755296" cy="331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23F2655-3BA4-87BE-B01A-4D11DCE74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73" y="3403628"/>
            <a:ext cx="4755296" cy="329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C9949D6-26E5-F158-4F13-74204A2D6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563" y="1546926"/>
            <a:ext cx="3487479" cy="173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C5DC4CB-15D7-C1A9-DA45-1231FE8948CB}"/>
              </a:ext>
            </a:extLst>
          </p:cNvPr>
          <p:cNvSpPr txBox="1">
            <a:spLocks/>
          </p:cNvSpPr>
          <p:nvPr/>
        </p:nvSpPr>
        <p:spPr>
          <a:xfrm>
            <a:off x="5046815" y="4452043"/>
            <a:ext cx="2469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100" dirty="0">
                <a:latin typeface="Garamond" panose="02020404030301010803" pitchFamily="18" charset="0"/>
              </a:rPr>
              <a:t>Performance on training data</a:t>
            </a:r>
            <a:br>
              <a:rPr lang="en-IN" sz="1100" dirty="0">
                <a:latin typeface="Garamond" panose="02020404030301010803" pitchFamily="18" charset="0"/>
              </a:rPr>
            </a:br>
            <a:endParaRPr lang="en-US" sz="1100" dirty="0">
              <a:latin typeface="Garamond" panose="02020404030301010803" pitchFamily="18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2C8E670-FA82-6223-EFA9-5D29EB4CA83C}"/>
              </a:ext>
            </a:extLst>
          </p:cNvPr>
          <p:cNvSpPr/>
          <p:nvPr/>
        </p:nvSpPr>
        <p:spPr>
          <a:xfrm rot="17853801" flipH="1">
            <a:off x="5303917" y="4049737"/>
            <a:ext cx="431067" cy="923766"/>
          </a:xfrm>
          <a:custGeom>
            <a:avLst/>
            <a:gdLst>
              <a:gd name="connsiteX0" fmla="*/ 666407 w 666407"/>
              <a:gd name="connsiteY0" fmla="*/ 1839817 h 1839817"/>
              <a:gd name="connsiteX1" fmla="*/ 16411 w 666407"/>
              <a:gd name="connsiteY1" fmla="*/ 958468 h 1839817"/>
              <a:gd name="connsiteX2" fmla="*/ 258782 w 666407"/>
              <a:gd name="connsiteY2" fmla="*/ 0 h 183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407" h="1839817">
                <a:moveTo>
                  <a:pt x="666407" y="1839817"/>
                </a:moveTo>
                <a:cubicBezTo>
                  <a:pt x="375377" y="1552460"/>
                  <a:pt x="84348" y="1265104"/>
                  <a:pt x="16411" y="958468"/>
                </a:cubicBezTo>
                <a:cubicBezTo>
                  <a:pt x="-51527" y="651832"/>
                  <a:pt x="103627" y="325916"/>
                  <a:pt x="258782" y="0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82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2F1E-94AF-1A3F-4616-7979B0B8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What’s wrong? Why the outliers?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C6CC8-D77E-8CD3-87BD-0DA5357F1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9783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000" dirty="0">
                <a:latin typeface="Garamond" panose="02020404030301010803" pitchFamily="18" charset="0"/>
              </a:rPr>
              <a:t>Training is perfect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Garamond" panose="02020404030301010803" pitchFamily="18" charset="0"/>
              </a:rPr>
              <a:t>Not enough data for the model to learn (train on) all the pairs of numbers and their sums (present in testing but not in testing)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Garamond" panose="02020404030301010803" pitchFamily="18" charset="0"/>
              </a:rPr>
              <a:t>Model learns how to behave with training data, but not the new testing data (due to less data?)</a:t>
            </a:r>
          </a:p>
          <a:p>
            <a:pPr marL="514350" indent="-514350">
              <a:buAutoNum type="arabicPeriod"/>
            </a:pPr>
            <a:endParaRPr lang="en-US" sz="2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622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1B8F6-DC8A-F65C-5BA1-1993E971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Try [0-20] spread – does variety help? (</a:t>
            </a:r>
            <a:r>
              <a:rPr 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-</a:t>
            </a:r>
            <a:r>
              <a:rPr lang="en-US" dirty="0">
                <a:latin typeface="Garamond" panose="02020404030301010803" pitchFamily="18" charset="0"/>
              </a:rPr>
              <a:t>)</a:t>
            </a:r>
            <a:endParaRPr lang="en-US" i="1" dirty="0">
              <a:latin typeface="Garamond" panose="02020404030301010803" pitchFamily="18" charset="0"/>
            </a:endParaRPr>
          </a:p>
          <a:p>
            <a:endParaRPr lang="en-US" i="1" dirty="0">
              <a:latin typeface="Garamond" panose="02020404030301010803" pitchFamily="18" charset="0"/>
            </a:endParaRPr>
          </a:p>
          <a:p>
            <a:r>
              <a:rPr lang="en-US" i="1" dirty="0">
                <a:latin typeface="Garamond" panose="02020404030301010803" pitchFamily="18" charset="0"/>
              </a:rPr>
              <a:t>Contextual</a:t>
            </a:r>
            <a:r>
              <a:rPr lang="en-US" dirty="0">
                <a:latin typeface="Garamond" panose="02020404030301010803" pitchFamily="18" charset="0"/>
              </a:rPr>
              <a:t> based - environment of the number in the pair matters? (</a:t>
            </a:r>
            <a:r>
              <a:rPr lang="en-US" b="1" dirty="0">
                <a:solidFill>
                  <a:srgbClr val="00B050"/>
                </a:solidFill>
                <a:latin typeface="Garamond" panose="02020404030301010803" pitchFamily="18" charset="0"/>
              </a:rPr>
              <a:t>+</a:t>
            </a:r>
            <a:r>
              <a:rPr lang="en-US" dirty="0">
                <a:latin typeface="Garamond" panose="02020404030301010803" pitchFamily="18" charset="0"/>
              </a:rPr>
              <a:t>)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075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E68655-75CA-CBC9-D14D-E930A4E8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231" y="570971"/>
            <a:ext cx="6584242" cy="1325563"/>
          </a:xfrm>
        </p:spPr>
        <p:txBody>
          <a:bodyPr>
            <a:noAutofit/>
          </a:bodyPr>
          <a:lstStyle/>
          <a:p>
            <a:r>
              <a:rPr lang="en-IN" sz="1200" b="0" i="0" dirty="0" err="1">
                <a:effectLst/>
                <a:latin typeface="Garamond" panose="02020404030301010803" pitchFamily="18" charset="0"/>
              </a:rPr>
              <a:t>model.compile</a:t>
            </a:r>
            <a:r>
              <a:rPr lang="en-IN" sz="1200" b="0" i="0" dirty="0">
                <a:effectLst/>
                <a:latin typeface="Garamond" panose="02020404030301010803" pitchFamily="18" charset="0"/>
              </a:rPr>
              <a:t>(optimizer=‘Adam’, loss='</a:t>
            </a:r>
            <a:r>
              <a:rPr lang="en-IN" sz="1200" b="0" i="0" dirty="0" err="1">
                <a:effectLst/>
                <a:latin typeface="Garamond" panose="02020404030301010803" pitchFamily="18" charset="0"/>
              </a:rPr>
              <a:t>mean_squared_error</a:t>
            </a:r>
            <a:r>
              <a:rPr lang="en-IN" sz="1200" b="0" i="0" dirty="0">
                <a:effectLst/>
                <a:latin typeface="Garamond" panose="02020404030301010803" pitchFamily="18" charset="0"/>
              </a:rPr>
              <a:t>’) </a:t>
            </a:r>
            <a:br>
              <a:rPr lang="en-IN" sz="1200" b="0" i="0" dirty="0">
                <a:effectLst/>
                <a:latin typeface="Garamond" panose="02020404030301010803" pitchFamily="18" charset="0"/>
              </a:rPr>
            </a:br>
            <a:r>
              <a:rPr lang="en-IN" sz="1200" b="0" i="0" dirty="0" err="1">
                <a:effectLst/>
                <a:latin typeface="Garamond" panose="02020404030301010803" pitchFamily="18" charset="0"/>
              </a:rPr>
              <a:t>batch_size</a:t>
            </a:r>
            <a:r>
              <a:rPr lang="en-IN" sz="1200" b="0" i="0" dirty="0">
                <a:effectLst/>
                <a:latin typeface="Garamond" panose="02020404030301010803" pitchFamily="18" charset="0"/>
              </a:rPr>
              <a:t> = 2 </a:t>
            </a:r>
            <a:br>
              <a:rPr lang="en-IN" sz="1200" b="0" i="0" dirty="0">
                <a:effectLst/>
                <a:latin typeface="Garamond" panose="02020404030301010803" pitchFamily="18" charset="0"/>
              </a:rPr>
            </a:br>
            <a:r>
              <a:rPr lang="en-IN" sz="1200" b="0" i="0" dirty="0">
                <a:effectLst/>
                <a:latin typeface="Garamond" panose="02020404030301010803" pitchFamily="18" charset="0"/>
              </a:rPr>
              <a:t>epochs = 490 </a:t>
            </a:r>
            <a:br>
              <a:rPr lang="en-IN" sz="1200" b="0" i="0" dirty="0">
                <a:effectLst/>
                <a:latin typeface="Garamond" panose="02020404030301010803" pitchFamily="18" charset="0"/>
              </a:rPr>
            </a:br>
            <a:r>
              <a:rPr lang="en-IN" sz="1200" b="0" i="0" dirty="0" err="1">
                <a:effectLst/>
                <a:latin typeface="Garamond" panose="02020404030301010803" pitchFamily="18" charset="0"/>
              </a:rPr>
              <a:t>early_stopping</a:t>
            </a:r>
            <a:r>
              <a:rPr lang="en-IN" sz="1200" b="0" i="0" dirty="0">
                <a:effectLst/>
                <a:latin typeface="Garamond" panose="02020404030301010803" pitchFamily="18" charset="0"/>
              </a:rPr>
              <a:t> = </a:t>
            </a:r>
            <a:r>
              <a:rPr lang="en-IN" sz="1200" b="0" i="0" dirty="0" err="1">
                <a:effectLst/>
                <a:latin typeface="Garamond" panose="02020404030301010803" pitchFamily="18" charset="0"/>
              </a:rPr>
              <a:t>EarlyStopping</a:t>
            </a:r>
            <a:r>
              <a:rPr lang="en-IN" sz="1200" b="0" i="0" dirty="0">
                <a:effectLst/>
                <a:latin typeface="Garamond" panose="02020404030301010803" pitchFamily="18" charset="0"/>
              </a:rPr>
              <a:t>(monitor='</a:t>
            </a:r>
            <a:r>
              <a:rPr lang="en-IN" sz="1200" b="0" i="0" dirty="0" err="1">
                <a:effectLst/>
                <a:latin typeface="Garamond" panose="02020404030301010803" pitchFamily="18" charset="0"/>
              </a:rPr>
              <a:t>val_loss</a:t>
            </a:r>
            <a:r>
              <a:rPr lang="en-IN" sz="1200" b="0" i="0" dirty="0">
                <a:effectLst/>
                <a:latin typeface="Garamond" panose="02020404030301010803" pitchFamily="18" charset="0"/>
              </a:rPr>
              <a:t>', patience=150, verbose=1, </a:t>
            </a:r>
            <a:r>
              <a:rPr lang="en-IN" sz="1200" b="0" i="0" dirty="0" err="1">
                <a:effectLst/>
                <a:latin typeface="Garamond" panose="02020404030301010803" pitchFamily="18" charset="0"/>
              </a:rPr>
              <a:t>restore_best_weights</a:t>
            </a:r>
            <a:r>
              <a:rPr lang="en-IN" sz="1200" b="0" i="0" dirty="0">
                <a:effectLst/>
                <a:latin typeface="Garamond" panose="02020404030301010803" pitchFamily="18" charset="0"/>
              </a:rPr>
              <a:t>=True) </a:t>
            </a:r>
            <a:br>
              <a:rPr lang="en-IN" sz="1200" b="0" i="0" dirty="0">
                <a:effectLst/>
                <a:latin typeface="Garamond" panose="02020404030301010803" pitchFamily="18" charset="0"/>
              </a:rPr>
            </a:br>
            <a:br>
              <a:rPr lang="en-IN" sz="1200" b="0" i="0" dirty="0">
                <a:effectLst/>
                <a:latin typeface="Garamond" panose="02020404030301010803" pitchFamily="18" charset="0"/>
              </a:rPr>
            </a:br>
            <a:br>
              <a:rPr lang="en-IN" sz="1200" b="0" i="0" dirty="0">
                <a:effectLst/>
                <a:latin typeface="Garamond" panose="02020404030301010803" pitchFamily="18" charset="0"/>
              </a:rPr>
            </a:br>
            <a:r>
              <a:rPr lang="en-IN" sz="1200" b="0" i="0" dirty="0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~ </a:t>
            </a:r>
            <a:r>
              <a:rPr lang="en-IN" sz="1200" b="1" i="0" dirty="0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learning rate scheduler</a:t>
            </a:r>
            <a:r>
              <a:rPr lang="en-IN" sz="1200" b="0" i="0" dirty="0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 </a:t>
            </a:r>
            <a:br>
              <a:rPr lang="en-IN" sz="1200" b="0" i="0" dirty="0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</a:br>
            <a:r>
              <a:rPr lang="en-IN" sz="1200" b="0" i="0" dirty="0" err="1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initial_lr</a:t>
            </a:r>
            <a:r>
              <a:rPr lang="en-IN" sz="1200" b="0" i="0" dirty="0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 = 0.0001 </a:t>
            </a:r>
            <a:br>
              <a:rPr lang="en-IN" sz="1200" b="0" i="0" dirty="0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</a:br>
            <a:r>
              <a:rPr lang="en-IN" sz="1200" b="0" i="0" dirty="0" err="1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decay_factor</a:t>
            </a:r>
            <a:r>
              <a:rPr lang="en-IN" sz="1200" b="0" i="0" dirty="0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 = 0.5 </a:t>
            </a:r>
            <a:br>
              <a:rPr lang="en-IN" sz="1200" b="0" i="0" dirty="0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</a:br>
            <a:r>
              <a:rPr lang="en-IN" sz="1200" b="0" i="0" dirty="0" err="1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step_size</a:t>
            </a:r>
            <a:r>
              <a:rPr lang="en-IN" sz="1200" b="0" i="0" dirty="0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 = 70</a:t>
            </a:r>
            <a:endParaRPr lang="en-US" sz="12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F265CDB-4B2B-D725-27FD-D379C52D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71" y="2375715"/>
            <a:ext cx="7137246" cy="351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C847DF-E5B2-BD3F-523F-7E7E78F0C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544" y="374650"/>
            <a:ext cx="4390213" cy="304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5A8A231-AA51-212A-527C-A19D56442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544" y="4133076"/>
            <a:ext cx="4390213" cy="218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719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4342421-4E63-DFB4-9152-8AFA1C565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386" y="940443"/>
            <a:ext cx="6175308" cy="49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paper&#10;&#10;Description automatically generated">
            <a:extLst>
              <a:ext uri="{FF2B5EF4-FFF2-40B4-BE49-F238E27FC236}">
                <a16:creationId xmlns:a16="http://schemas.microsoft.com/office/drawing/2014/main" id="{95EC633D-4091-9D13-17D8-4FFEABE22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141" y="1097505"/>
            <a:ext cx="1498600" cy="42926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F2E625A8-DD29-C9B5-8701-BF90DA3AB128}"/>
              </a:ext>
            </a:extLst>
          </p:cNvPr>
          <p:cNvSpPr/>
          <p:nvPr/>
        </p:nvSpPr>
        <p:spPr>
          <a:xfrm rot="6044142">
            <a:off x="4872961" y="-2090714"/>
            <a:ext cx="1353045" cy="5647960"/>
          </a:xfrm>
          <a:custGeom>
            <a:avLst/>
            <a:gdLst>
              <a:gd name="connsiteX0" fmla="*/ 666407 w 666407"/>
              <a:gd name="connsiteY0" fmla="*/ 1839817 h 1839817"/>
              <a:gd name="connsiteX1" fmla="*/ 16411 w 666407"/>
              <a:gd name="connsiteY1" fmla="*/ 958468 h 1839817"/>
              <a:gd name="connsiteX2" fmla="*/ 258782 w 666407"/>
              <a:gd name="connsiteY2" fmla="*/ 0 h 183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407" h="1839817">
                <a:moveTo>
                  <a:pt x="666407" y="1839817"/>
                </a:moveTo>
                <a:cubicBezTo>
                  <a:pt x="375377" y="1552460"/>
                  <a:pt x="84348" y="1265104"/>
                  <a:pt x="16411" y="958468"/>
                </a:cubicBezTo>
                <a:cubicBezTo>
                  <a:pt x="-51527" y="651832"/>
                  <a:pt x="103627" y="325916"/>
                  <a:pt x="258782" y="0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18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9E2AFBB-24C3-2827-1D30-95E633E8E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6558987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A5D814-1513-72FA-6E8A-3C7B46FFD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628" y="190500"/>
            <a:ext cx="4662091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0B3B652-DCF3-6A30-AD81-25472FE3E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1" y="3510455"/>
            <a:ext cx="4511213" cy="31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8B38D7F-5BAC-8C6D-A3EB-6057A41AD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428" y="4205014"/>
            <a:ext cx="4070490" cy="219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84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7142-3EE8-140D-2937-682AF3858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51" y="-223454"/>
            <a:ext cx="10515600" cy="1325563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What was wrong?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5273B8-E701-D72E-5EE7-F39B6892E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53" y="1102109"/>
            <a:ext cx="4643901" cy="231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46A749D-E7DD-83B1-64BC-533D38309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37" y="383465"/>
            <a:ext cx="4385012" cy="303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B4D1246-26A4-CFF4-9631-C27B452EE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37" y="3660065"/>
            <a:ext cx="4385012" cy="30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BA79E11-B514-37E8-5095-69713B2D4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31" y="4315303"/>
            <a:ext cx="3817544" cy="172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DD4844-30C3-C31D-49F6-BDA7282FAAD6}"/>
              </a:ext>
            </a:extLst>
          </p:cNvPr>
          <p:cNvSpPr txBox="1"/>
          <p:nvPr/>
        </p:nvSpPr>
        <p:spPr>
          <a:xfrm>
            <a:off x="5279865" y="3495512"/>
            <a:ext cx="194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Train : Test – 40-60</a:t>
            </a:r>
          </a:p>
        </p:txBody>
      </p:sp>
    </p:spTree>
    <p:extLst>
      <p:ext uri="{BB962C8B-B14F-4D97-AF65-F5344CB8AC3E}">
        <p14:creationId xmlns:p14="http://schemas.microsoft.com/office/powerpoint/2010/main" val="3682966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84D34F-F807-4B7F-0258-6550B71A02CD}"/>
              </a:ext>
            </a:extLst>
          </p:cNvPr>
          <p:cNvSpPr txBox="1"/>
          <p:nvPr/>
        </p:nvSpPr>
        <p:spPr>
          <a:xfrm>
            <a:off x="3755865" y="3353817"/>
            <a:ext cx="194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Train : Test – 30-70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404F9CE-72BD-C555-44EC-331D394DE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3089"/>
            <a:ext cx="5643178" cy="278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5FA7B3D-7403-6F81-CE84-F23D5905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858" y="233089"/>
            <a:ext cx="4661502" cy="321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B2FE0EE-4936-ADCD-4BAD-3BAFA5775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858" y="3495512"/>
            <a:ext cx="4661502" cy="323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B5ECC4-32DC-75FB-C0DB-E96816440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32" y="4060497"/>
            <a:ext cx="4116114" cy="182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5D753F2C-F100-069C-FDFC-1C65EC251192}"/>
              </a:ext>
            </a:extLst>
          </p:cNvPr>
          <p:cNvSpPr/>
          <p:nvPr/>
        </p:nvSpPr>
        <p:spPr>
          <a:xfrm rot="16573559" flipV="1">
            <a:off x="10022603" y="5496525"/>
            <a:ext cx="504153" cy="1052243"/>
          </a:xfrm>
          <a:custGeom>
            <a:avLst/>
            <a:gdLst>
              <a:gd name="connsiteX0" fmla="*/ 666407 w 666407"/>
              <a:gd name="connsiteY0" fmla="*/ 1839817 h 1839817"/>
              <a:gd name="connsiteX1" fmla="*/ 16411 w 666407"/>
              <a:gd name="connsiteY1" fmla="*/ 958468 h 1839817"/>
              <a:gd name="connsiteX2" fmla="*/ 258782 w 666407"/>
              <a:gd name="connsiteY2" fmla="*/ 0 h 183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407" h="1839817">
                <a:moveTo>
                  <a:pt x="666407" y="1839817"/>
                </a:moveTo>
                <a:cubicBezTo>
                  <a:pt x="375377" y="1552460"/>
                  <a:pt x="84348" y="1265104"/>
                  <a:pt x="16411" y="958468"/>
                </a:cubicBezTo>
                <a:cubicBezTo>
                  <a:pt x="-51527" y="651832"/>
                  <a:pt x="103627" y="325916"/>
                  <a:pt x="258782" y="0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9460A-2BB0-35AB-DCEC-F7293077417C}"/>
              </a:ext>
            </a:extLst>
          </p:cNvPr>
          <p:cNvSpPr txBox="1"/>
          <p:nvPr/>
        </p:nvSpPr>
        <p:spPr>
          <a:xfrm>
            <a:off x="10274679" y="5814181"/>
            <a:ext cx="1032655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aramond" panose="02020404030301010803" pitchFamily="18" charset="0"/>
              </a:rPr>
              <a:t>not in training</a:t>
            </a:r>
          </a:p>
        </p:txBody>
      </p:sp>
    </p:spTree>
    <p:extLst>
      <p:ext uri="{BB962C8B-B14F-4D97-AF65-F5344CB8AC3E}">
        <p14:creationId xmlns:p14="http://schemas.microsoft.com/office/powerpoint/2010/main" val="324714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29233B9-8063-8971-4E16-9BCBCC06B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4" y="105579"/>
            <a:ext cx="6246564" cy="312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31015E-3526-EB4F-2230-DD12A509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81" y="105579"/>
            <a:ext cx="4785184" cy="334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2F3EA07-8C90-B826-EB67-4D7562BF4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00" y="3306690"/>
            <a:ext cx="4922131" cy="344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CB1F4C09-FA3D-0F47-2339-707811A75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943" y="3592759"/>
            <a:ext cx="3793757" cy="2224259"/>
          </a:xfrm>
          <a:prstGeom prst="rect">
            <a:avLst/>
          </a:prstGeom>
        </p:spPr>
      </p:pic>
      <p:pic>
        <p:nvPicPr>
          <p:cNvPr id="7" name="Picture 6" descr="A numb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5E0A34B-B937-9039-B667-B3D711852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2229" y="5954337"/>
            <a:ext cx="3633183" cy="798084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B63B0D58-F811-B6C6-8A61-B5465526B0BF}"/>
              </a:ext>
            </a:extLst>
          </p:cNvPr>
          <p:cNvSpPr/>
          <p:nvPr/>
        </p:nvSpPr>
        <p:spPr>
          <a:xfrm>
            <a:off x="6740501" y="3496235"/>
            <a:ext cx="897428" cy="1335741"/>
          </a:xfrm>
          <a:custGeom>
            <a:avLst/>
            <a:gdLst>
              <a:gd name="connsiteX0" fmla="*/ 897428 w 897428"/>
              <a:gd name="connsiteY0" fmla="*/ 1335741 h 1335741"/>
              <a:gd name="connsiteX1" fmla="*/ 27852 w 897428"/>
              <a:gd name="connsiteY1" fmla="*/ 860612 h 1335741"/>
              <a:gd name="connsiteX2" fmla="*/ 198181 w 897428"/>
              <a:gd name="connsiteY2" fmla="*/ 0 h 1335741"/>
              <a:gd name="connsiteX3" fmla="*/ 198181 w 897428"/>
              <a:gd name="connsiteY3" fmla="*/ 0 h 133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428" h="1335741" fill="none" extrusionOk="0">
                <a:moveTo>
                  <a:pt x="897428" y="1335741"/>
                </a:moveTo>
                <a:cubicBezTo>
                  <a:pt x="480623" y="1248831"/>
                  <a:pt x="134793" y="1136297"/>
                  <a:pt x="27852" y="860612"/>
                </a:cubicBezTo>
                <a:cubicBezTo>
                  <a:pt x="-88689" y="637988"/>
                  <a:pt x="198181" y="0"/>
                  <a:pt x="198181" y="0"/>
                </a:cubicBezTo>
                <a:lnTo>
                  <a:pt x="198181" y="0"/>
                </a:lnTo>
              </a:path>
              <a:path w="897428" h="1335741" stroke="0" extrusionOk="0">
                <a:moveTo>
                  <a:pt x="897428" y="1335741"/>
                </a:moveTo>
                <a:cubicBezTo>
                  <a:pt x="510745" y="1203218"/>
                  <a:pt x="90871" y="1103324"/>
                  <a:pt x="27852" y="860612"/>
                </a:cubicBezTo>
                <a:cubicBezTo>
                  <a:pt x="-88688" y="637988"/>
                  <a:pt x="198180" y="0"/>
                  <a:pt x="198181" y="0"/>
                </a:cubicBezTo>
                <a:lnTo>
                  <a:pt x="198181" y="0"/>
                </a:lnTo>
              </a:path>
            </a:pathLst>
          </a:custGeom>
          <a:ln w="19050">
            <a:prstDash val="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97428 w 897428"/>
                      <a:gd name="connsiteY0" fmla="*/ 1335741 h 1335741"/>
                      <a:gd name="connsiteX1" fmla="*/ 27852 w 897428"/>
                      <a:gd name="connsiteY1" fmla="*/ 860612 h 1335741"/>
                      <a:gd name="connsiteX2" fmla="*/ 198181 w 897428"/>
                      <a:gd name="connsiteY2" fmla="*/ 0 h 1335741"/>
                      <a:gd name="connsiteX3" fmla="*/ 198181 w 897428"/>
                      <a:gd name="connsiteY3" fmla="*/ 0 h 1335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7428" h="1335741">
                        <a:moveTo>
                          <a:pt x="897428" y="1335741"/>
                        </a:moveTo>
                        <a:cubicBezTo>
                          <a:pt x="520910" y="1209488"/>
                          <a:pt x="144393" y="1083236"/>
                          <a:pt x="27852" y="860612"/>
                        </a:cubicBezTo>
                        <a:cubicBezTo>
                          <a:pt x="-88689" y="637988"/>
                          <a:pt x="198181" y="0"/>
                          <a:pt x="198181" y="0"/>
                        </a:cubicBezTo>
                        <a:lnTo>
                          <a:pt x="198181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531901F-614F-1BE1-50DA-338435C05D67}"/>
              </a:ext>
            </a:extLst>
          </p:cNvPr>
          <p:cNvSpPr/>
          <p:nvPr/>
        </p:nvSpPr>
        <p:spPr>
          <a:xfrm>
            <a:off x="5710136" y="5056641"/>
            <a:ext cx="2013626" cy="1412253"/>
          </a:xfrm>
          <a:custGeom>
            <a:avLst/>
            <a:gdLst>
              <a:gd name="connsiteX0" fmla="*/ 2013626 w 2013626"/>
              <a:gd name="connsiteY0" fmla="*/ 1412253 h 1412253"/>
              <a:gd name="connsiteX1" fmla="*/ 1118681 w 2013626"/>
              <a:gd name="connsiteY1" fmla="*/ 225478 h 1412253"/>
              <a:gd name="connsiteX2" fmla="*/ 0 w 2013626"/>
              <a:gd name="connsiteY2" fmla="*/ 1742 h 141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3626" h="1412253">
                <a:moveTo>
                  <a:pt x="2013626" y="1412253"/>
                </a:moveTo>
                <a:cubicBezTo>
                  <a:pt x="1733955" y="936408"/>
                  <a:pt x="1454285" y="460563"/>
                  <a:pt x="1118681" y="225478"/>
                </a:cubicBezTo>
                <a:cubicBezTo>
                  <a:pt x="783077" y="-9607"/>
                  <a:pt x="391538" y="-3933"/>
                  <a:pt x="0" y="1742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90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90AD169-019C-99AC-CA47-2513C3DE8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2" y="156380"/>
            <a:ext cx="6246564" cy="307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4B64514-8EE7-5192-CECA-E8E87B82C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94" y="156380"/>
            <a:ext cx="5043239" cy="35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0AFBD43-937D-5B19-38B7-93DEE387E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09" y="3362361"/>
            <a:ext cx="4832649" cy="333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table with numbers and a few black text&#10;&#10;Description automatically generated">
            <a:extLst>
              <a:ext uri="{FF2B5EF4-FFF2-40B4-BE49-F238E27FC236}">
                <a16:creationId xmlns:a16="http://schemas.microsoft.com/office/drawing/2014/main" id="{2A6E13C1-65B9-B92A-FFCD-EFDACF23B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599" y="3789064"/>
            <a:ext cx="3467827" cy="2050386"/>
          </a:xfrm>
          <a:prstGeom prst="rect">
            <a:avLst/>
          </a:prstGeom>
        </p:spPr>
      </p:pic>
      <p:pic>
        <p:nvPicPr>
          <p:cNvPr id="7" name="Picture 6" descr="A numb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B62605BC-1C08-1C1E-317F-83737CD5C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7002" y="5937612"/>
            <a:ext cx="3589020" cy="772321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A0EC723E-5721-D851-F0B8-F42570E1169A}"/>
              </a:ext>
            </a:extLst>
          </p:cNvPr>
          <p:cNvSpPr/>
          <p:nvPr/>
        </p:nvSpPr>
        <p:spPr>
          <a:xfrm>
            <a:off x="6799893" y="3728961"/>
            <a:ext cx="787705" cy="1335741"/>
          </a:xfrm>
          <a:custGeom>
            <a:avLst/>
            <a:gdLst>
              <a:gd name="connsiteX0" fmla="*/ 787705 w 787705"/>
              <a:gd name="connsiteY0" fmla="*/ 1335741 h 1335741"/>
              <a:gd name="connsiteX1" fmla="*/ 24446 w 787705"/>
              <a:gd name="connsiteY1" fmla="*/ 860612 h 1335741"/>
              <a:gd name="connsiteX2" fmla="*/ 173950 w 787705"/>
              <a:gd name="connsiteY2" fmla="*/ 0 h 1335741"/>
              <a:gd name="connsiteX3" fmla="*/ 173950 w 787705"/>
              <a:gd name="connsiteY3" fmla="*/ 0 h 133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705" h="1335741" fill="none" extrusionOk="0">
                <a:moveTo>
                  <a:pt x="787705" y="1335741"/>
                </a:moveTo>
                <a:cubicBezTo>
                  <a:pt x="438518" y="1227752"/>
                  <a:pt x="118180" y="1130536"/>
                  <a:pt x="24446" y="860612"/>
                </a:cubicBezTo>
                <a:cubicBezTo>
                  <a:pt x="-77846" y="637988"/>
                  <a:pt x="173950" y="0"/>
                  <a:pt x="173950" y="0"/>
                </a:cubicBezTo>
                <a:lnTo>
                  <a:pt x="173950" y="0"/>
                </a:lnTo>
              </a:path>
              <a:path w="787705" h="1335741" stroke="0" extrusionOk="0">
                <a:moveTo>
                  <a:pt x="787705" y="1335741"/>
                </a:moveTo>
                <a:cubicBezTo>
                  <a:pt x="414171" y="1182934"/>
                  <a:pt x="106150" y="1090963"/>
                  <a:pt x="24446" y="860612"/>
                </a:cubicBezTo>
                <a:cubicBezTo>
                  <a:pt x="-77845" y="637988"/>
                  <a:pt x="173949" y="0"/>
                  <a:pt x="173950" y="0"/>
                </a:cubicBezTo>
                <a:lnTo>
                  <a:pt x="173950" y="0"/>
                </a:lnTo>
              </a:path>
            </a:pathLst>
          </a:custGeom>
          <a:ln w="19050">
            <a:prstDash val="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97428 w 897428"/>
                      <a:gd name="connsiteY0" fmla="*/ 1335741 h 1335741"/>
                      <a:gd name="connsiteX1" fmla="*/ 27852 w 897428"/>
                      <a:gd name="connsiteY1" fmla="*/ 860612 h 1335741"/>
                      <a:gd name="connsiteX2" fmla="*/ 198181 w 897428"/>
                      <a:gd name="connsiteY2" fmla="*/ 0 h 1335741"/>
                      <a:gd name="connsiteX3" fmla="*/ 198181 w 897428"/>
                      <a:gd name="connsiteY3" fmla="*/ 0 h 1335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7428" h="1335741">
                        <a:moveTo>
                          <a:pt x="897428" y="1335741"/>
                        </a:moveTo>
                        <a:cubicBezTo>
                          <a:pt x="520910" y="1209488"/>
                          <a:pt x="144393" y="1083236"/>
                          <a:pt x="27852" y="860612"/>
                        </a:cubicBezTo>
                        <a:cubicBezTo>
                          <a:pt x="-88689" y="637988"/>
                          <a:pt x="198181" y="0"/>
                          <a:pt x="198181" y="0"/>
                        </a:cubicBezTo>
                        <a:lnTo>
                          <a:pt x="198181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311086E-4A1F-59B0-A4AD-2B5FD4F5E338}"/>
              </a:ext>
            </a:extLst>
          </p:cNvPr>
          <p:cNvSpPr/>
          <p:nvPr/>
        </p:nvSpPr>
        <p:spPr>
          <a:xfrm>
            <a:off x="5606366" y="5064702"/>
            <a:ext cx="1920636" cy="1423647"/>
          </a:xfrm>
          <a:custGeom>
            <a:avLst/>
            <a:gdLst>
              <a:gd name="connsiteX0" fmla="*/ 2013626 w 2013626"/>
              <a:gd name="connsiteY0" fmla="*/ 1412253 h 1412253"/>
              <a:gd name="connsiteX1" fmla="*/ 1118681 w 2013626"/>
              <a:gd name="connsiteY1" fmla="*/ 225478 h 1412253"/>
              <a:gd name="connsiteX2" fmla="*/ 0 w 2013626"/>
              <a:gd name="connsiteY2" fmla="*/ 1742 h 141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3626" h="1412253">
                <a:moveTo>
                  <a:pt x="2013626" y="1412253"/>
                </a:moveTo>
                <a:cubicBezTo>
                  <a:pt x="1733955" y="936408"/>
                  <a:pt x="1454285" y="460563"/>
                  <a:pt x="1118681" y="225478"/>
                </a:cubicBezTo>
                <a:cubicBezTo>
                  <a:pt x="783077" y="-9607"/>
                  <a:pt x="391538" y="-3933"/>
                  <a:pt x="0" y="1742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7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D2B8565-07FD-A898-98D9-0AF55E456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15" y="187286"/>
            <a:ext cx="49077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F857375-B539-AE6C-4660-770DDB12B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147" y="187286"/>
            <a:ext cx="494823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table with numbers and a few black text&#10;&#10;Description automatically generated">
            <a:extLst>
              <a:ext uri="{FF2B5EF4-FFF2-40B4-BE49-F238E27FC236}">
                <a16:creationId xmlns:a16="http://schemas.microsoft.com/office/drawing/2014/main" id="{3A0A44D5-B2E0-F148-AFD2-B4F22FD19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712" y="4094755"/>
            <a:ext cx="4107562" cy="2416213"/>
          </a:xfrm>
          <a:prstGeom prst="rect">
            <a:avLst/>
          </a:prstGeom>
        </p:spPr>
      </p:pic>
      <p:pic>
        <p:nvPicPr>
          <p:cNvPr id="7" name="Picture 6" descr="A close up of numbers&#10;&#10;Description automatically generated">
            <a:extLst>
              <a:ext uri="{FF2B5EF4-FFF2-40B4-BE49-F238E27FC236}">
                <a16:creationId xmlns:a16="http://schemas.microsoft.com/office/drawing/2014/main" id="{02FCD971-C9ED-121A-5FF3-FE2F26722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459" y="5046994"/>
            <a:ext cx="4423509" cy="942562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7E5CB7E-B917-1E95-48D6-3A113035C183}"/>
              </a:ext>
            </a:extLst>
          </p:cNvPr>
          <p:cNvSpPr/>
          <p:nvPr/>
        </p:nvSpPr>
        <p:spPr>
          <a:xfrm>
            <a:off x="369179" y="3624549"/>
            <a:ext cx="666407" cy="1839817"/>
          </a:xfrm>
          <a:custGeom>
            <a:avLst/>
            <a:gdLst>
              <a:gd name="connsiteX0" fmla="*/ 666407 w 666407"/>
              <a:gd name="connsiteY0" fmla="*/ 1839817 h 1839817"/>
              <a:gd name="connsiteX1" fmla="*/ 16411 w 666407"/>
              <a:gd name="connsiteY1" fmla="*/ 958468 h 1839817"/>
              <a:gd name="connsiteX2" fmla="*/ 258782 w 666407"/>
              <a:gd name="connsiteY2" fmla="*/ 0 h 183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407" h="1839817">
                <a:moveTo>
                  <a:pt x="666407" y="1839817"/>
                </a:moveTo>
                <a:cubicBezTo>
                  <a:pt x="375377" y="1552460"/>
                  <a:pt x="84348" y="1265104"/>
                  <a:pt x="16411" y="958468"/>
                </a:cubicBezTo>
                <a:cubicBezTo>
                  <a:pt x="-51527" y="651832"/>
                  <a:pt x="103627" y="325916"/>
                  <a:pt x="258782" y="0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47AFD7E-C8C1-2C78-FA17-E8A9290D22BF}"/>
              </a:ext>
            </a:extLst>
          </p:cNvPr>
          <p:cNvSpPr/>
          <p:nvPr/>
        </p:nvSpPr>
        <p:spPr>
          <a:xfrm rot="415428">
            <a:off x="6189914" y="3624550"/>
            <a:ext cx="697545" cy="1839816"/>
          </a:xfrm>
          <a:custGeom>
            <a:avLst/>
            <a:gdLst>
              <a:gd name="connsiteX0" fmla="*/ 666407 w 666407"/>
              <a:gd name="connsiteY0" fmla="*/ 1839817 h 1839817"/>
              <a:gd name="connsiteX1" fmla="*/ 16411 w 666407"/>
              <a:gd name="connsiteY1" fmla="*/ 958468 h 1839817"/>
              <a:gd name="connsiteX2" fmla="*/ 258782 w 666407"/>
              <a:gd name="connsiteY2" fmla="*/ 0 h 183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407" h="1839817">
                <a:moveTo>
                  <a:pt x="666407" y="1839817"/>
                </a:moveTo>
                <a:cubicBezTo>
                  <a:pt x="375377" y="1552460"/>
                  <a:pt x="84348" y="1265104"/>
                  <a:pt x="16411" y="958468"/>
                </a:cubicBezTo>
                <a:cubicBezTo>
                  <a:pt x="-51527" y="651832"/>
                  <a:pt x="103627" y="325916"/>
                  <a:pt x="258782" y="0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0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CF250C-9761-41E3-E2FC-56F0A5003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37" y="166521"/>
            <a:ext cx="4667655" cy="2983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1B26D-3309-930E-36EF-F5EAF3C9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192" y="3304827"/>
            <a:ext cx="5863499" cy="3464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D4AA72-8DB1-C5C0-65C7-55BDEE72C706}"/>
              </a:ext>
            </a:extLst>
          </p:cNvPr>
          <p:cNvSpPr txBox="1"/>
          <p:nvPr/>
        </p:nvSpPr>
        <p:spPr>
          <a:xfrm>
            <a:off x="1646487" y="3707665"/>
            <a:ext cx="6976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T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W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E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A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K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E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D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</a:rPr>
              <a:t>50-50</a:t>
            </a:r>
          </a:p>
        </p:txBody>
      </p:sp>
      <p:pic>
        <p:nvPicPr>
          <p:cNvPr id="9" name="Picture 8" descr="A table with numbers and a few black text&#10;&#10;Description automatically generated">
            <a:extLst>
              <a:ext uri="{FF2B5EF4-FFF2-40B4-BE49-F238E27FC236}">
                <a16:creationId xmlns:a16="http://schemas.microsoft.com/office/drawing/2014/main" id="{138866E7-7340-5F6A-E5AA-1D5ED6713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58" y="166521"/>
            <a:ext cx="2928835" cy="1742281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39C365E-35C2-A9BC-C4F5-35A896CE2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956" y="2063293"/>
            <a:ext cx="3960703" cy="83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0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CE94447-59C9-3D71-1DFA-AAC580CF1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0"/>
            <a:ext cx="6179093" cy="365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A48093-AF1E-47C1-85F0-0408AA93C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69" y="0"/>
            <a:ext cx="5283315" cy="365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3065D39-E4C0-1543-C179-06DDD274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484" y="3782860"/>
            <a:ext cx="4298472" cy="29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E7EF61-E331-62C5-49F7-D20F73D55398}"/>
              </a:ext>
            </a:extLst>
          </p:cNvPr>
          <p:cNvSpPr txBox="1"/>
          <p:nvPr/>
        </p:nvSpPr>
        <p:spPr>
          <a:xfrm>
            <a:off x="8316963" y="5087081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no decay, no dropout</a:t>
            </a:r>
          </a:p>
        </p:txBody>
      </p:sp>
    </p:spTree>
    <p:extLst>
      <p:ext uri="{BB962C8B-B14F-4D97-AF65-F5344CB8AC3E}">
        <p14:creationId xmlns:p14="http://schemas.microsoft.com/office/powerpoint/2010/main" val="323232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8E47B5-FAF7-141D-729C-9E0BAA344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71" y="307650"/>
            <a:ext cx="5289194" cy="3663812"/>
          </a:xfrm>
          <a:prstGeom prst="rect">
            <a:avLst/>
          </a:prstGeom>
        </p:spPr>
      </p:pic>
      <p:pic>
        <p:nvPicPr>
          <p:cNvPr id="6" name="Picture 5" descr="A graph with blue and purple dots&#10;&#10;Description automatically generated">
            <a:extLst>
              <a:ext uri="{FF2B5EF4-FFF2-40B4-BE49-F238E27FC236}">
                <a16:creationId xmlns:a16="http://schemas.microsoft.com/office/drawing/2014/main" id="{B48D6209-3970-5A24-A962-73CFF96BC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137" y="2960981"/>
            <a:ext cx="5280831" cy="36638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B8B23AE-1C56-D3DD-D495-6F6E5BD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406" y="1476774"/>
            <a:ext cx="2469022" cy="1325563"/>
          </a:xfrm>
        </p:spPr>
        <p:txBody>
          <a:bodyPr>
            <a:noAutofit/>
          </a:bodyPr>
          <a:lstStyle/>
          <a:p>
            <a:r>
              <a:rPr lang="en-IN" sz="1400" b="0" dirty="0">
                <a:effectLst/>
                <a:latin typeface="Garamond" panose="02020404030301010803" pitchFamily="18" charset="0"/>
              </a:rPr>
              <a:t>Performance on training data</a:t>
            </a:r>
            <a:br>
              <a:rPr lang="en-IN" sz="1400" b="0" dirty="0">
                <a:effectLst/>
                <a:latin typeface="Garamond" panose="02020404030301010803" pitchFamily="18" charset="0"/>
              </a:rPr>
            </a:br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CF740EC-723A-8F83-9417-F196566D04EA}"/>
              </a:ext>
            </a:extLst>
          </p:cNvPr>
          <p:cNvSpPr/>
          <p:nvPr/>
        </p:nvSpPr>
        <p:spPr>
          <a:xfrm rot="17853801" flipH="1">
            <a:off x="6518191" y="1014891"/>
            <a:ext cx="431067" cy="923766"/>
          </a:xfrm>
          <a:custGeom>
            <a:avLst/>
            <a:gdLst>
              <a:gd name="connsiteX0" fmla="*/ 666407 w 666407"/>
              <a:gd name="connsiteY0" fmla="*/ 1839817 h 1839817"/>
              <a:gd name="connsiteX1" fmla="*/ 16411 w 666407"/>
              <a:gd name="connsiteY1" fmla="*/ 958468 h 1839817"/>
              <a:gd name="connsiteX2" fmla="*/ 258782 w 666407"/>
              <a:gd name="connsiteY2" fmla="*/ 0 h 183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407" h="1839817">
                <a:moveTo>
                  <a:pt x="666407" y="1839817"/>
                </a:moveTo>
                <a:cubicBezTo>
                  <a:pt x="375377" y="1552460"/>
                  <a:pt x="84348" y="1265104"/>
                  <a:pt x="16411" y="958468"/>
                </a:cubicBezTo>
                <a:cubicBezTo>
                  <a:pt x="-51527" y="651832"/>
                  <a:pt x="103627" y="325916"/>
                  <a:pt x="258782" y="0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32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ights into LSTM architecture | Thorir Mar Ingolfsson">
            <a:extLst>
              <a:ext uri="{FF2B5EF4-FFF2-40B4-BE49-F238E27FC236}">
                <a16:creationId xmlns:a16="http://schemas.microsoft.com/office/drawing/2014/main" id="{98008F13-3F24-DEFE-0791-3986F7AE2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462" y="1223502"/>
            <a:ext cx="8713076" cy="441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308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23C1-19BA-C13C-FEC3-268FEEC20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407"/>
            <a:ext cx="8200697" cy="1325563"/>
          </a:xfrm>
        </p:spPr>
        <p:txBody>
          <a:bodyPr>
            <a:noAutofit/>
          </a:bodyPr>
          <a:lstStyle/>
          <a:p>
            <a:r>
              <a:rPr lang="en-IN" sz="1400" b="0" dirty="0">
                <a:effectLst/>
                <a:latin typeface="Garamond" panose="02020404030301010803" pitchFamily="18" charset="0"/>
              </a:rPr>
              <a:t>def </a:t>
            </a:r>
            <a:r>
              <a:rPr lang="en-IN" sz="1400" b="0" dirty="0" err="1">
                <a:effectLst/>
                <a:latin typeface="Garamond" panose="02020404030301010803" pitchFamily="18" charset="0"/>
              </a:rPr>
              <a:t>shared_subnetwork</a:t>
            </a:r>
            <a:r>
              <a:rPr lang="en-IN" sz="1400" b="0" dirty="0">
                <a:effectLst/>
                <a:latin typeface="Garamond" panose="02020404030301010803" pitchFamily="18" charset="0"/>
              </a:rPr>
              <a:t>(</a:t>
            </a:r>
            <a:r>
              <a:rPr lang="en-IN" sz="1400" b="0" dirty="0" err="1">
                <a:effectLst/>
                <a:latin typeface="Garamond" panose="02020404030301010803" pitchFamily="18" charset="0"/>
              </a:rPr>
              <a:t>input_tensor</a:t>
            </a:r>
            <a:r>
              <a:rPr lang="en-IN" sz="1400" b="0" dirty="0">
                <a:effectLst/>
                <a:latin typeface="Garamond" panose="02020404030301010803" pitchFamily="18" charset="0"/>
              </a:rPr>
              <a:t>): </a:t>
            </a:r>
            <a:br>
              <a:rPr lang="en-IN" sz="1400" b="0" dirty="0">
                <a:effectLst/>
                <a:latin typeface="Garamond" panose="02020404030301010803" pitchFamily="18" charset="0"/>
              </a:rPr>
            </a:br>
            <a:r>
              <a:rPr lang="en-IN" sz="1400" b="0" dirty="0">
                <a:effectLst/>
                <a:latin typeface="Garamond" panose="02020404030301010803" pitchFamily="18" charset="0"/>
              </a:rPr>
              <a:t>print(</a:t>
            </a:r>
            <a:r>
              <a:rPr lang="en-IN" sz="1400" b="0" dirty="0" err="1">
                <a:effectLst/>
                <a:latin typeface="Garamond" panose="02020404030301010803" pitchFamily="18" charset="0"/>
              </a:rPr>
              <a:t>input_tensor.shape</a:t>
            </a:r>
            <a:r>
              <a:rPr lang="en-IN" sz="1400" b="0" dirty="0">
                <a:effectLst/>
                <a:latin typeface="Garamond" panose="02020404030301010803" pitchFamily="18" charset="0"/>
              </a:rPr>
              <a:t>) </a:t>
            </a:r>
            <a:br>
              <a:rPr lang="en-IN" sz="1400" b="0" dirty="0">
                <a:effectLst/>
                <a:latin typeface="Garamond" panose="02020404030301010803" pitchFamily="18" charset="0"/>
              </a:rPr>
            </a:br>
            <a:r>
              <a:rPr lang="en-IN" sz="1400" b="0" dirty="0">
                <a:effectLst/>
                <a:latin typeface="Garamond" panose="02020404030301010803" pitchFamily="18" charset="0"/>
              </a:rPr>
              <a:t>x = </a:t>
            </a:r>
            <a:r>
              <a:rPr lang="en-IN" sz="1400" b="1" dirty="0">
                <a:effectLst/>
                <a:latin typeface="Garamond" panose="02020404030301010803" pitchFamily="18" charset="0"/>
              </a:rPr>
              <a:t>LSTM</a:t>
            </a:r>
            <a:r>
              <a:rPr lang="en-IN" sz="1400" b="0" dirty="0">
                <a:effectLst/>
                <a:latin typeface="Garamond" panose="02020404030301010803" pitchFamily="18" charset="0"/>
              </a:rPr>
              <a:t>(512, </a:t>
            </a:r>
            <a:r>
              <a:rPr lang="en-IN" sz="1400" b="0" dirty="0" err="1">
                <a:effectLst/>
                <a:latin typeface="Garamond" panose="02020404030301010803" pitchFamily="18" charset="0"/>
              </a:rPr>
              <a:t>return_sequences</a:t>
            </a:r>
            <a:r>
              <a:rPr lang="en-IN" sz="1400" b="0" dirty="0">
                <a:effectLst/>
                <a:latin typeface="Garamond" panose="02020404030301010803" pitchFamily="18" charset="0"/>
              </a:rPr>
              <a:t>=True)(</a:t>
            </a:r>
            <a:r>
              <a:rPr lang="en-IN" sz="1400" b="0" dirty="0" err="1">
                <a:effectLst/>
                <a:latin typeface="Garamond" panose="02020404030301010803" pitchFamily="18" charset="0"/>
              </a:rPr>
              <a:t>input_tensor</a:t>
            </a:r>
            <a:r>
              <a:rPr lang="en-IN" sz="1400" b="0" dirty="0">
                <a:effectLst/>
                <a:latin typeface="Garamond" panose="02020404030301010803" pitchFamily="18" charset="0"/>
              </a:rPr>
              <a:t>) </a:t>
            </a:r>
            <a:br>
              <a:rPr lang="en-IN" sz="1400" b="0" dirty="0">
                <a:effectLst/>
                <a:latin typeface="Garamond" panose="02020404030301010803" pitchFamily="18" charset="0"/>
              </a:rPr>
            </a:br>
            <a:r>
              <a:rPr lang="en-IN" sz="1400" b="0" i="1" dirty="0">
                <a:solidFill>
                  <a:schemeClr val="bg2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## h1 = LSTM(128, </a:t>
            </a:r>
            <a:r>
              <a:rPr lang="en-IN" sz="1400" b="0" i="1" dirty="0" err="1">
                <a:solidFill>
                  <a:schemeClr val="bg2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return_sequences</a:t>
            </a:r>
            <a:r>
              <a:rPr lang="en-IN" sz="1400" b="0" i="1" dirty="0">
                <a:solidFill>
                  <a:schemeClr val="bg2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=False)(x) </a:t>
            </a:r>
            <a:br>
              <a:rPr lang="en-IN" sz="1400" b="0" i="1" dirty="0">
                <a:effectLst/>
                <a:latin typeface="Garamond" panose="02020404030301010803" pitchFamily="18" charset="0"/>
              </a:rPr>
            </a:br>
            <a:r>
              <a:rPr lang="en-IN" sz="1400" b="0" dirty="0">
                <a:effectLst/>
                <a:latin typeface="Garamond" panose="02020404030301010803" pitchFamily="18" charset="0"/>
              </a:rPr>
              <a:t>h2 = </a:t>
            </a:r>
            <a:r>
              <a:rPr lang="en-IN" sz="1400" b="1" dirty="0">
                <a:effectLst/>
                <a:latin typeface="Garamond" panose="02020404030301010803" pitchFamily="18" charset="0"/>
              </a:rPr>
              <a:t>Dense</a:t>
            </a:r>
            <a:r>
              <a:rPr lang="en-IN" sz="1400" b="0" dirty="0">
                <a:effectLst/>
                <a:latin typeface="Garamond" panose="02020404030301010803" pitchFamily="18" charset="0"/>
              </a:rPr>
              <a:t>(64, activation='linear')(x) </a:t>
            </a:r>
            <a:br>
              <a:rPr lang="en-IN" sz="1400" b="0" dirty="0">
                <a:effectLst/>
                <a:latin typeface="Garamond" panose="02020404030301010803" pitchFamily="18" charset="0"/>
              </a:rPr>
            </a:br>
            <a:r>
              <a:rPr lang="en-IN" sz="1400" b="0" dirty="0">
                <a:effectLst/>
                <a:latin typeface="Garamond" panose="02020404030301010803" pitchFamily="18" charset="0"/>
              </a:rPr>
              <a:t>return h2</a:t>
            </a:r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9A4EB-5951-8B9D-0D0A-B60AFB781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645" y="283431"/>
            <a:ext cx="4721204" cy="167374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IN" sz="1400" b="0" i="0" dirty="0" err="1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learning_rate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 = 0.00001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1400" b="0" i="0" dirty="0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optimizer = Adam(</a:t>
            </a:r>
            <a:r>
              <a:rPr lang="en-IN" sz="1400" b="0" i="0" dirty="0" err="1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learning_rate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=</a:t>
            </a:r>
            <a:r>
              <a:rPr lang="en-IN" sz="1400" b="0" i="0" dirty="0" err="1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learning_rate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1400" b="0" i="0" dirty="0" err="1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model.compile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(optimizer=optimizer, loss='</a:t>
            </a:r>
            <a:r>
              <a:rPr lang="en-IN" sz="1400" b="0" i="0" dirty="0" err="1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mean_squared_error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’)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1400" b="0" i="0" dirty="0" err="1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batch_size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 = 1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1400" b="0" i="0" dirty="0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epochs = 800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1400" b="0" i="0" dirty="0">
                <a:solidFill>
                  <a:srgbClr val="FF0000"/>
                </a:solidFill>
                <a:effectLst/>
                <a:latin typeface="Garamond" panose="02020404030301010803" pitchFamily="18" charset="0"/>
              </a:rPr>
              <a:t>Split: 50-50</a:t>
            </a:r>
          </a:p>
          <a:p>
            <a:pPr marL="0" indent="0">
              <a:spcBef>
                <a:spcPts val="0"/>
              </a:spcBef>
              <a:buNone/>
            </a:pPr>
            <a:endParaRPr lang="en-IN" sz="1400" dirty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sz="1100" dirty="0">
                <a:solidFill>
                  <a:srgbClr val="00B050"/>
                </a:solidFill>
                <a:latin typeface="Garamond" panose="02020404030301010803" pitchFamily="18" charset="0"/>
              </a:rPr>
              <a:t>You’re sending all numbers (128) for the left plot but what if not all 128 numbers come in training or some issue that is close to this)</a:t>
            </a:r>
            <a:endParaRPr lang="en-US" sz="11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763F5D-FEA4-CEFD-E293-76E231BD14D0}"/>
              </a:ext>
            </a:extLst>
          </p:cNvPr>
          <p:cNvSpPr txBox="1">
            <a:spLocks/>
          </p:cNvSpPr>
          <p:nvPr/>
        </p:nvSpPr>
        <p:spPr>
          <a:xfrm>
            <a:off x="1794643" y="4456906"/>
            <a:ext cx="3070702" cy="396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latin typeface="Garamond" panose="02020404030301010803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BA7164-C9BD-2B6F-B865-770A3B758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4191"/>
            <a:ext cx="4508157" cy="256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44942B-EF9D-42DD-413E-3EDC79E8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574" y="4258626"/>
            <a:ext cx="3730645" cy="256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7E5C24C-5CD0-3F9D-DAA3-F98ECB582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258626"/>
            <a:ext cx="3749332" cy="258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03AAC68-775C-8E5A-3FB1-025A88C3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243" y="2038865"/>
            <a:ext cx="5507308" cy="206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55F877-0D40-CFA3-9CE3-B749B127A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457876"/>
            <a:ext cx="7772400" cy="594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02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414</Words>
  <Application>Microsoft Macintosh PowerPoint</Application>
  <PresentationFormat>Widescreen</PresentationFormat>
  <Paragraphs>34</Paragraphs>
  <Slides>18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on training data </vt:lpstr>
      <vt:lpstr>PowerPoint Presentation</vt:lpstr>
      <vt:lpstr>def shared_subnetwork(input_tensor):  print(input_tensor.shape)  x = LSTM(512, return_sequences=True)(input_tensor)  ## h1 = LSTM(128, return_sequences=False)(x)  h2 = Dense(64, activation='linear')(x)  return h2</vt:lpstr>
      <vt:lpstr>PowerPoint Presentation</vt:lpstr>
      <vt:lpstr>learning_rate = 0.00001  model.compile(optimizer=‘adam’, loss='mean_squared_error’)  batch_size = 2  epochs = 800  early_stopping = EarlyStopping(monitor='val_loss', patience=100, verbose=1, restore_best_weights=True)   ~no learning rate scheduler</vt:lpstr>
      <vt:lpstr>What’s wrong? Why the outliers?</vt:lpstr>
      <vt:lpstr>PowerPoint Presentation</vt:lpstr>
      <vt:lpstr>model.compile(optimizer=‘Adam’, loss='mean_squared_error’)  batch_size = 2  epochs = 490  early_stopping = EarlyStopping(monitor='val_loss', patience=150, verbose=1, restore_best_weights=True)    ~ learning rate scheduler  initial_lr = 0.0001  decay_factor = 0.5  step_size = 70</vt:lpstr>
      <vt:lpstr>PowerPoint Presentation</vt:lpstr>
      <vt:lpstr>PowerPoint Presentation</vt:lpstr>
      <vt:lpstr>What was wrong?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Kanishk Yadav</dc:creator>
  <cp:lastModifiedBy>Kanishk Yadav</cp:lastModifiedBy>
  <cp:revision>16</cp:revision>
  <dcterms:created xsi:type="dcterms:W3CDTF">2023-11-14T07:55:53Z</dcterms:created>
  <dcterms:modified xsi:type="dcterms:W3CDTF">2024-01-24T18:11:32Z</dcterms:modified>
</cp:coreProperties>
</file>